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0" roundtripDataSignature="AMtx7mjWrdTIC5pHaOkl2FL0Bok2CIHN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3adb0674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d3adb0674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3adb0674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d3adb0674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3adb067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d3adb067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3adb0674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d3adb0674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3adb067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d3adb067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3adb0674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d3adb0674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a4ad6c01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7a4ad6c01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3bb1481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d3bb1481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3adb0674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d3adb0674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4ad6c0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7a4ad6c0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a4ad6c0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7a4ad6c0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a4ad6c01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7a4ad6c01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a4ad6c01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7a4ad6c01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a7f5a6a1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da7f5a6a1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13472d57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d13472d57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13472d57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d13472d57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13472d57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d13472d57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13472d5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d13472d5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hyperlink" Target="https://unicam-docker-analytics.herokuapp.com/calculateLocation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github.com/Matteoo98/Unicam-analytics/blob/main/README.md" TargetMode="External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560275" y="1900850"/>
            <a:ext cx="82152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 sz="1500">
                <a:solidFill>
                  <a:srgbClr val="000000"/>
                </a:solidFill>
              </a:rPr>
              <a:t>School of Science and Technology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 sz="1200">
                <a:solidFill>
                  <a:srgbClr val="000000"/>
                </a:solidFill>
              </a:rPr>
              <a:t>Master’s Degree </a:t>
            </a:r>
            <a:r>
              <a:rPr lang="it" sz="1200">
                <a:solidFill>
                  <a:srgbClr val="000000"/>
                </a:solidFill>
              </a:rPr>
              <a:t>in Computer Science (LM-18)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it" sz="2500">
                <a:solidFill>
                  <a:srgbClr val="000000"/>
                </a:solidFill>
              </a:rPr>
              <a:t>Stats on Unicam ESSE3</a:t>
            </a:r>
            <a:endParaRPr b="1" sz="25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4225" y="310550"/>
            <a:ext cx="3830100" cy="15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426925" y="3578050"/>
            <a:ext cx="28002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/>
              <a:t>Students</a:t>
            </a:r>
            <a:r>
              <a:rPr b="0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/>
              <a:t>Matteo Molteni</a:t>
            </a:r>
            <a:r>
              <a:rPr b="0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it"/>
              <a:t>115550</a:t>
            </a:r>
            <a:br>
              <a:rPr b="0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/>
              <a:t>Mattia Romagnoli</a:t>
            </a:r>
            <a:r>
              <a:rPr b="0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"/>
              <a:t>115934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/>
              <a:t>Tommaso Cippitelli	115546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/>
              <a:t>Vittorio Rinaldi		115557</a:t>
            </a:r>
            <a:endParaRPr/>
          </a:p>
        </p:txBody>
      </p:sp>
      <p:sp>
        <p:nvSpPr>
          <p:cNvPr id="58" name="Google Shape;58;p1"/>
          <p:cNvSpPr txBox="1"/>
          <p:nvPr/>
        </p:nvSpPr>
        <p:spPr>
          <a:xfrm>
            <a:off x="5831650" y="3626675"/>
            <a:ext cx="28572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/>
              <a:t>Professor</a:t>
            </a:r>
            <a:r>
              <a:rPr b="0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</a:t>
            </a:r>
            <a:r>
              <a:rPr lang="it"/>
              <a:t> Massimo Callisto De Donato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d3adb06743_0_64"/>
          <p:cNvPicPr preferRelativeResize="0"/>
          <p:nvPr/>
        </p:nvPicPr>
        <p:blipFill rotWithShape="1">
          <a:blip r:embed="rId3">
            <a:alphaModFix/>
          </a:blip>
          <a:srcRect b="11012" l="0" r="0" t="21837"/>
          <a:stretch/>
        </p:blipFill>
        <p:spPr>
          <a:xfrm>
            <a:off x="1432500" y="2851725"/>
            <a:ext cx="6076950" cy="22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d3adb06743_0_64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d3adb06743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d3adb06743_0_64"/>
          <p:cNvSpPr txBox="1"/>
          <p:nvPr/>
        </p:nvSpPr>
        <p:spPr>
          <a:xfrm>
            <a:off x="9095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TECHNICAL IMPLEMENTATION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d3adb06743_0_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4" name="Google Shape;154;gd3adb06743_0_64"/>
          <p:cNvSpPr txBox="1"/>
          <p:nvPr/>
        </p:nvSpPr>
        <p:spPr>
          <a:xfrm>
            <a:off x="835825" y="1102875"/>
            <a:ext cx="7559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GeoQueries by 2dsphere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created 2dsphere index because supports queries that can calculate geometries like on an earth-like sphere.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collection.create_index([("location", "2dsphere")])</a:t>
            </a:r>
            <a:endParaRPr sz="13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Moreover supports all MongoDB geospatial queries and converts the data to GeoJSON in an efficient way.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adb06743_0_2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d3adb06743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d3adb06743_0_2"/>
          <p:cNvSpPr txBox="1"/>
          <p:nvPr/>
        </p:nvSpPr>
        <p:spPr>
          <a:xfrm>
            <a:off x="9095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TECHNICAL IMPLEMENTATION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d3adb06743_0_2"/>
          <p:cNvSpPr txBox="1"/>
          <p:nvPr/>
        </p:nvSpPr>
        <p:spPr>
          <a:xfrm>
            <a:off x="835825" y="1122600"/>
            <a:ext cx="7559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2nd problem </a:t>
            </a:r>
            <a:r>
              <a:rPr lang="it"/>
              <a:t>→ to make deeper data analysis, we need a way to </a:t>
            </a:r>
            <a:r>
              <a:rPr lang="it">
                <a:solidFill>
                  <a:srgbClr val="FF0000"/>
                </a:solidFill>
              </a:rPr>
              <a:t>merge </a:t>
            </a:r>
            <a:r>
              <a:rPr lang="it"/>
              <a:t>our 2 collections stored in the db.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solution 	    </a:t>
            </a:r>
            <a:r>
              <a:rPr lang="it"/>
              <a:t>→  </a:t>
            </a:r>
            <a:r>
              <a:rPr lang="it">
                <a:solidFill>
                  <a:srgbClr val="FF0000"/>
                </a:solidFill>
              </a:rPr>
              <a:t>pyMongo query</a:t>
            </a:r>
            <a:r>
              <a:rPr lang="it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1) “</a:t>
            </a:r>
            <a:r>
              <a:rPr b="1" lang="it" u="sng"/>
              <a:t>geoNear</a:t>
            </a:r>
            <a:r>
              <a:rPr lang="it"/>
              <a:t>” to return documents in order of nearest to farthest from a specified point given a range of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d3adb06743_0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64" name="Google Shape;164;gd3adb06743_0_2"/>
          <p:cNvPicPr preferRelativeResize="0"/>
          <p:nvPr/>
        </p:nvPicPr>
        <p:blipFill rotWithShape="1">
          <a:blip r:embed="rId4">
            <a:alphaModFix/>
          </a:blip>
          <a:srcRect b="46196" l="35962" r="27194" t="32750"/>
          <a:stretch/>
        </p:blipFill>
        <p:spPr>
          <a:xfrm>
            <a:off x="2356175" y="3441599"/>
            <a:ext cx="5025125" cy="16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3adb06743_0_15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d3adb06743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d3adb06743_0_15"/>
          <p:cNvSpPr txBox="1"/>
          <p:nvPr/>
        </p:nvSpPr>
        <p:spPr>
          <a:xfrm>
            <a:off x="9095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TECHNICAL IMPLEMENTATION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d3adb06743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3" name="Google Shape;173;gd3adb06743_0_15"/>
          <p:cNvSpPr txBox="1"/>
          <p:nvPr/>
        </p:nvSpPr>
        <p:spPr>
          <a:xfrm>
            <a:off x="835825" y="1122600"/>
            <a:ext cx="755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2) “</a:t>
            </a:r>
            <a:r>
              <a:rPr b="1" lang="it" u="sng"/>
              <a:t>lookup</a:t>
            </a:r>
            <a:r>
              <a:rPr lang="it"/>
              <a:t>” to p</a:t>
            </a:r>
            <a:r>
              <a:rPr lang="it"/>
              <a:t>erforms a left outer join with the other collection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3) “</a:t>
            </a:r>
            <a:r>
              <a:rPr b="1" lang="it" u="sng"/>
              <a:t>unwind</a:t>
            </a:r>
            <a:r>
              <a:rPr lang="it"/>
              <a:t>” to deconstructs the join object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d3adb06743_0_15"/>
          <p:cNvPicPr preferRelativeResize="0"/>
          <p:nvPr/>
        </p:nvPicPr>
        <p:blipFill rotWithShape="1">
          <a:blip r:embed="rId4">
            <a:alphaModFix/>
          </a:blip>
          <a:srcRect b="58519" l="34408" r="36535" t="20929"/>
          <a:stretch/>
        </p:blipFill>
        <p:spPr>
          <a:xfrm>
            <a:off x="2536650" y="3058025"/>
            <a:ext cx="4380024" cy="17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3adb06743_0_29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d3adb06743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d3adb06743_0_29"/>
          <p:cNvSpPr txBox="1"/>
          <p:nvPr/>
        </p:nvSpPr>
        <p:spPr>
          <a:xfrm>
            <a:off x="9095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TECHNICAL IMPLEMENTATION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d3adb06743_0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3" name="Google Shape;183;gd3adb06743_0_29"/>
          <p:cNvSpPr txBox="1"/>
          <p:nvPr/>
        </p:nvSpPr>
        <p:spPr>
          <a:xfrm>
            <a:off x="835825" y="1122600"/>
            <a:ext cx="755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4) “</a:t>
            </a:r>
            <a:r>
              <a:rPr b="1" lang="it" u="sng"/>
              <a:t>group</a:t>
            </a:r>
            <a:r>
              <a:rPr lang="it"/>
              <a:t>” by city to performs data analysis on students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5) “</a:t>
            </a:r>
            <a:r>
              <a:rPr b="1" lang="it" u="sng"/>
              <a:t>addFields</a:t>
            </a:r>
            <a:r>
              <a:rPr lang="it"/>
              <a:t>” to adapt data to our needs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gd3adb06743_0_29"/>
          <p:cNvPicPr preferRelativeResize="0"/>
          <p:nvPr/>
        </p:nvPicPr>
        <p:blipFill rotWithShape="1">
          <a:blip r:embed="rId4">
            <a:alphaModFix/>
          </a:blip>
          <a:srcRect b="55386" l="36626" r="9974" t="23590"/>
          <a:stretch/>
        </p:blipFill>
        <p:spPr>
          <a:xfrm>
            <a:off x="2428325" y="2907175"/>
            <a:ext cx="4882800" cy="10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d3adb06743_0_29"/>
          <p:cNvPicPr preferRelativeResize="0"/>
          <p:nvPr/>
        </p:nvPicPr>
        <p:blipFill rotWithShape="1">
          <a:blip r:embed="rId4">
            <a:alphaModFix/>
          </a:blip>
          <a:srcRect b="28688" l="36626" r="9974" t="53503"/>
          <a:stretch/>
        </p:blipFill>
        <p:spPr>
          <a:xfrm>
            <a:off x="2428325" y="4140876"/>
            <a:ext cx="4882800" cy="91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3adb06743_0_40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d3adb06743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d3adb06743_0_40"/>
          <p:cNvSpPr txBox="1"/>
          <p:nvPr/>
        </p:nvSpPr>
        <p:spPr>
          <a:xfrm>
            <a:off x="9095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TECHNICAL IMPLEMENTATION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d3adb06743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4" name="Google Shape;194;gd3adb06743_0_40"/>
          <p:cNvSpPr txBox="1"/>
          <p:nvPr/>
        </p:nvSpPr>
        <p:spPr>
          <a:xfrm>
            <a:off x="835825" y="1122600"/>
            <a:ext cx="807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</a:rPr>
              <a:t>3rd problem </a:t>
            </a:r>
            <a:r>
              <a:rPr lang="it">
                <a:solidFill>
                  <a:schemeClr val="dk1"/>
                </a:solidFill>
              </a:rPr>
              <a:t>→ collect for each city more detailed info concerning the field of study and high school diploma of living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solution</a:t>
            </a:r>
            <a:r>
              <a:rPr lang="it"/>
              <a:t>: </a:t>
            </a:r>
            <a:r>
              <a:rPr lang="it">
                <a:solidFill>
                  <a:srgbClr val="FF0000"/>
                </a:solidFill>
              </a:rPr>
              <a:t>pyMongo query </a:t>
            </a:r>
            <a:r>
              <a:rPr lang="it"/>
              <a:t>→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1) “</a:t>
            </a:r>
            <a:r>
              <a:rPr b="1" lang="it" u="sng"/>
              <a:t>match</a:t>
            </a:r>
            <a:r>
              <a:rPr lang="it"/>
              <a:t>” to select all the students from the city of interest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2) “</a:t>
            </a:r>
            <a:r>
              <a:rPr b="1" lang="it" u="sng">
                <a:solidFill>
                  <a:schemeClr val="dk1"/>
                </a:solidFill>
              </a:rPr>
              <a:t>group</a:t>
            </a:r>
            <a:r>
              <a:rPr lang="it"/>
              <a:t>” to perform data analysis on field of study and high school diploma of the students</a:t>
            </a:r>
            <a:endParaRPr/>
          </a:p>
        </p:txBody>
      </p:sp>
      <p:pic>
        <p:nvPicPr>
          <p:cNvPr id="195" name="Google Shape;195;gd3adb06743_0_40"/>
          <p:cNvPicPr preferRelativeResize="0"/>
          <p:nvPr/>
        </p:nvPicPr>
        <p:blipFill rotWithShape="1">
          <a:blip r:embed="rId4">
            <a:alphaModFix/>
          </a:blip>
          <a:srcRect b="39210" l="34759" r="39472" t="16929"/>
          <a:stretch/>
        </p:blipFill>
        <p:spPr>
          <a:xfrm>
            <a:off x="839275" y="2790475"/>
            <a:ext cx="2356176" cy="22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d3adb06743_0_40"/>
          <p:cNvPicPr preferRelativeResize="0"/>
          <p:nvPr/>
        </p:nvPicPr>
        <p:blipFill rotWithShape="1">
          <a:blip r:embed="rId5">
            <a:alphaModFix/>
          </a:blip>
          <a:srcRect b="33082" l="37117" r="37115" t="33997"/>
          <a:stretch/>
        </p:blipFill>
        <p:spPr>
          <a:xfrm>
            <a:off x="5388218" y="2888413"/>
            <a:ext cx="2896930" cy="20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d3adb06743_0_54"/>
          <p:cNvPicPr preferRelativeResize="0"/>
          <p:nvPr/>
        </p:nvPicPr>
        <p:blipFill rotWithShape="1">
          <a:blip r:embed="rId3">
            <a:alphaModFix/>
          </a:blip>
          <a:srcRect b="3908" l="0" r="0" t="19597"/>
          <a:stretch/>
        </p:blipFill>
        <p:spPr>
          <a:xfrm>
            <a:off x="4051775" y="1411050"/>
            <a:ext cx="4958300" cy="280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d3adb06743_0_54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d3adb06743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d3adb06743_0_54"/>
          <p:cNvSpPr txBox="1"/>
          <p:nvPr/>
        </p:nvSpPr>
        <p:spPr>
          <a:xfrm>
            <a:off x="9095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TECHNICAL IMPLEMENTATION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d3adb06743_0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gd3adb06743_0_54"/>
          <p:cNvSpPr txBox="1"/>
          <p:nvPr/>
        </p:nvSpPr>
        <p:spPr>
          <a:xfrm>
            <a:off x="835825" y="1351200"/>
            <a:ext cx="335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final step </a:t>
            </a:r>
            <a:r>
              <a:rPr lang="it"/>
              <a:t>→ </a:t>
            </a:r>
            <a:r>
              <a:rPr lang="it">
                <a:solidFill>
                  <a:srgbClr val="FF0000"/>
                </a:solidFill>
              </a:rPr>
              <a:t>GET</a:t>
            </a:r>
            <a:r>
              <a:rPr lang="it">
                <a:solidFill>
                  <a:schemeClr val="dk1"/>
                </a:solidFill>
              </a:rPr>
              <a:t> </a:t>
            </a:r>
            <a:r>
              <a:rPr lang="it">
                <a:solidFill>
                  <a:srgbClr val="FF0000"/>
                </a:solidFill>
              </a:rPr>
              <a:t>request </a:t>
            </a:r>
            <a:r>
              <a:rPr lang="it">
                <a:solidFill>
                  <a:schemeClr val="dk1"/>
                </a:solidFill>
              </a:rPr>
              <a:t>to our server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The request is composed by 4 parameters: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it">
                <a:solidFill>
                  <a:schemeClr val="dk1"/>
                </a:solidFill>
              </a:rPr>
              <a:t>Category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it">
                <a:solidFill>
                  <a:schemeClr val="dk1"/>
                </a:solidFill>
              </a:rPr>
              <a:t>Distance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it">
                <a:solidFill>
                  <a:schemeClr val="dk1"/>
                </a:solidFill>
              </a:rPr>
              <a:t>Latitude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it">
                <a:solidFill>
                  <a:schemeClr val="dk1"/>
                </a:solidFill>
              </a:rPr>
              <a:t>Longitude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gd3adb06743_0_54"/>
          <p:cNvSpPr txBox="1"/>
          <p:nvPr/>
        </p:nvSpPr>
        <p:spPr>
          <a:xfrm>
            <a:off x="3967850" y="4571325"/>
            <a:ext cx="5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URL: </a:t>
            </a:r>
            <a:r>
              <a:rPr lang="it" sz="1100" u="sng">
                <a:solidFill>
                  <a:schemeClr val="hlink"/>
                </a:solidFill>
                <a:hlinkClick r:id="rId5"/>
              </a:rPr>
              <a:t>https://unicam-docker-analytics.herokuapp.com/calculateLocations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a4ad6c01d_0_77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7a4ad6c01d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7a4ad6c01d_0_77"/>
          <p:cNvSpPr txBox="1"/>
          <p:nvPr/>
        </p:nvSpPr>
        <p:spPr>
          <a:xfrm>
            <a:off x="9095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TECHNICAL IMPLEMENTATION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7a4ad6c01d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6" name="Google Shape;216;g7a4ad6c01d_0_77"/>
          <p:cNvSpPr txBox="1"/>
          <p:nvPr/>
        </p:nvSpPr>
        <p:spPr>
          <a:xfrm>
            <a:off x="817450" y="1653275"/>
            <a:ext cx="79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g7a4ad6c01d_0_77"/>
          <p:cNvPicPr preferRelativeResize="0"/>
          <p:nvPr/>
        </p:nvPicPr>
        <p:blipFill rotWithShape="1">
          <a:blip r:embed="rId4">
            <a:alphaModFix/>
          </a:blip>
          <a:srcRect b="59824" l="24007" r="54846" t="12936"/>
          <a:stretch/>
        </p:blipFill>
        <p:spPr>
          <a:xfrm>
            <a:off x="350375" y="1419775"/>
            <a:ext cx="4206648" cy="304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7a4ad6c01d_0_77"/>
          <p:cNvSpPr txBox="1"/>
          <p:nvPr/>
        </p:nvSpPr>
        <p:spPr>
          <a:xfrm>
            <a:off x="5425500" y="1371600"/>
            <a:ext cx="364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Allows </a:t>
            </a:r>
            <a:r>
              <a:rPr lang="it"/>
              <a:t>us to build our required image over a base image</a:t>
            </a:r>
            <a:endParaRPr/>
          </a:p>
        </p:txBody>
      </p:sp>
      <p:sp>
        <p:nvSpPr>
          <p:cNvPr id="219" name="Google Shape;219;g7a4ad6c01d_0_77"/>
          <p:cNvSpPr/>
          <p:nvPr/>
        </p:nvSpPr>
        <p:spPr>
          <a:xfrm>
            <a:off x="4802300" y="1570750"/>
            <a:ext cx="359700" cy="15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4ad6c01d_0_77"/>
          <p:cNvSpPr/>
          <p:nvPr/>
        </p:nvSpPr>
        <p:spPr>
          <a:xfrm>
            <a:off x="4802300" y="2180350"/>
            <a:ext cx="359700" cy="15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7a4ad6c01d_0_77"/>
          <p:cNvSpPr/>
          <p:nvPr/>
        </p:nvSpPr>
        <p:spPr>
          <a:xfrm>
            <a:off x="4802300" y="2866150"/>
            <a:ext cx="359700" cy="15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7a4ad6c01d_0_77"/>
          <p:cNvSpPr/>
          <p:nvPr/>
        </p:nvSpPr>
        <p:spPr>
          <a:xfrm>
            <a:off x="4811413" y="3475750"/>
            <a:ext cx="359700" cy="15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7a4ad6c01d_0_77"/>
          <p:cNvSpPr/>
          <p:nvPr/>
        </p:nvSpPr>
        <p:spPr>
          <a:xfrm>
            <a:off x="4802300" y="4085350"/>
            <a:ext cx="359700" cy="15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7a4ad6c01d_0_77"/>
          <p:cNvSpPr txBox="1"/>
          <p:nvPr/>
        </p:nvSpPr>
        <p:spPr>
          <a:xfrm>
            <a:off x="5425500" y="2081225"/>
            <a:ext cx="32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Set the current working directory</a:t>
            </a:r>
            <a:endParaRPr/>
          </a:p>
        </p:txBody>
      </p:sp>
      <p:sp>
        <p:nvSpPr>
          <p:cNvPr id="225" name="Google Shape;225;g7a4ad6c01d_0_77"/>
          <p:cNvSpPr txBox="1"/>
          <p:nvPr/>
        </p:nvSpPr>
        <p:spPr>
          <a:xfrm>
            <a:off x="5425500" y="2690825"/>
            <a:ext cx="32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Copies the content of the folder to the container</a:t>
            </a:r>
            <a:endParaRPr/>
          </a:p>
        </p:txBody>
      </p:sp>
      <p:sp>
        <p:nvSpPr>
          <p:cNvPr id="226" name="Google Shape;226;g7a4ad6c01d_0_77"/>
          <p:cNvSpPr txBox="1"/>
          <p:nvPr/>
        </p:nvSpPr>
        <p:spPr>
          <a:xfrm>
            <a:off x="5425500" y="3376625"/>
            <a:ext cx="32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Install all the packages needed</a:t>
            </a:r>
            <a:endParaRPr/>
          </a:p>
        </p:txBody>
      </p:sp>
      <p:sp>
        <p:nvSpPr>
          <p:cNvPr id="227" name="Google Shape;227;g7a4ad6c01d_0_77"/>
          <p:cNvSpPr txBox="1"/>
          <p:nvPr/>
        </p:nvSpPr>
        <p:spPr>
          <a:xfrm>
            <a:off x="5425500" y="3986225"/>
            <a:ext cx="32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Run the application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3bb14816f_0_8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gd3bb14816f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d3bb14816f_0_8"/>
          <p:cNvSpPr txBox="1"/>
          <p:nvPr/>
        </p:nvSpPr>
        <p:spPr>
          <a:xfrm>
            <a:off x="9095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TECHNICAL IMPLEMENTATION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d3bb14816f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6" name="Google Shape;236;gd3bb14816f_0_8"/>
          <p:cNvSpPr txBox="1"/>
          <p:nvPr/>
        </p:nvSpPr>
        <p:spPr>
          <a:xfrm>
            <a:off x="817450" y="1653275"/>
            <a:ext cx="79266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make the server accessible to the group components, we dockerized our Flask application.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8F8F2"/>
                </a:solidFill>
                <a:highlight>
                  <a:srgbClr val="08090A"/>
                </a:highlight>
              </a:rPr>
              <a:t> docker build -t &lt;your username&gt;/flask-docker . </a:t>
            </a:r>
            <a:r>
              <a:rPr lang="it">
                <a:solidFill>
                  <a:schemeClr val="dk1"/>
                </a:solidFill>
              </a:rPr>
              <a:t>        </a:t>
            </a:r>
            <a:r>
              <a:rPr lang="it" sz="1200">
                <a:solidFill>
                  <a:srgbClr val="F8F8F2"/>
                </a:solidFill>
                <a:highlight>
                  <a:srgbClr val="08090A"/>
                </a:highlight>
              </a:rPr>
              <a:t> docker run -p 5000:5000 &lt;your username&gt;/flask-docker </a:t>
            </a:r>
            <a:endParaRPr sz="1200">
              <a:solidFill>
                <a:srgbClr val="F8F8F2"/>
              </a:solidFill>
              <a:highlight>
                <a:srgbClr val="08090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8F8F2"/>
              </a:solidFill>
              <a:highlight>
                <a:srgbClr val="08090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Then, we deployed the Application to Heroku, a container-based cloud </a:t>
            </a:r>
            <a:r>
              <a:rPr i="1" lang="it"/>
              <a:t>Platform as a Service </a:t>
            </a:r>
            <a:r>
              <a:rPr lang="it"/>
              <a:t>giving us the freedom to focus on our core product without the distraction of maintaining servers, hardware</a:t>
            </a:r>
            <a:endParaRPr/>
          </a:p>
        </p:txBody>
      </p:sp>
      <p:pic>
        <p:nvPicPr>
          <p:cNvPr id="237" name="Google Shape;237;gd3bb14816f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75" y="3738225"/>
            <a:ext cx="791775" cy="10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d3bb14816f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278" y="3897151"/>
            <a:ext cx="2605401" cy="6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d3bb14816f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5458" y="3966623"/>
            <a:ext cx="2357018" cy="6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d3bb14816f_0_8"/>
          <p:cNvSpPr/>
          <p:nvPr/>
        </p:nvSpPr>
        <p:spPr>
          <a:xfrm>
            <a:off x="1754300" y="4169900"/>
            <a:ext cx="7533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d3bb14816f_0_8"/>
          <p:cNvSpPr/>
          <p:nvPr/>
        </p:nvSpPr>
        <p:spPr>
          <a:xfrm>
            <a:off x="5580950" y="4169900"/>
            <a:ext cx="7533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3adb06743_0_86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d3adb06743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d3adb06743_0_86"/>
          <p:cNvSpPr txBox="1"/>
          <p:nvPr/>
        </p:nvSpPr>
        <p:spPr>
          <a:xfrm>
            <a:off x="-482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ACHIEVED RESULTS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d3adb06743_0_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0" name="Google Shape;250;gd3adb06743_0_86"/>
          <p:cNvSpPr txBox="1"/>
          <p:nvPr/>
        </p:nvSpPr>
        <p:spPr>
          <a:xfrm>
            <a:off x="1543050" y="1808400"/>
            <a:ext cx="3782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The user is able to see the spread of the students along the territory, using a radius starting from his position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51" name="Google Shape;251;gd3adb06743_0_86"/>
          <p:cNvPicPr preferRelativeResize="0"/>
          <p:nvPr/>
        </p:nvPicPr>
        <p:blipFill rotWithShape="1">
          <a:blip r:embed="rId4">
            <a:alphaModFix/>
          </a:blip>
          <a:srcRect b="0" l="0" r="0" t="9379"/>
          <a:stretch/>
        </p:blipFill>
        <p:spPr>
          <a:xfrm>
            <a:off x="6737375" y="482475"/>
            <a:ext cx="2374849" cy="466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d3adb06743_0_86"/>
          <p:cNvSpPr txBox="1"/>
          <p:nvPr/>
        </p:nvSpPr>
        <p:spPr>
          <a:xfrm>
            <a:off x="3753200" y="4462800"/>
            <a:ext cx="22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Choosing the conditions</a:t>
            </a:r>
            <a:endParaRPr/>
          </a:p>
        </p:txBody>
      </p:sp>
      <p:sp>
        <p:nvSpPr>
          <p:cNvPr id="253" name="Google Shape;253;gd3adb06743_0_86"/>
          <p:cNvSpPr/>
          <p:nvPr/>
        </p:nvSpPr>
        <p:spPr>
          <a:xfrm>
            <a:off x="5886450" y="4618750"/>
            <a:ext cx="936900" cy="15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7a4ad6c01d_0_6"/>
          <p:cNvPicPr preferRelativeResize="0"/>
          <p:nvPr/>
        </p:nvPicPr>
        <p:blipFill rotWithShape="1">
          <a:blip r:embed="rId3">
            <a:alphaModFix/>
          </a:blip>
          <a:srcRect b="0" l="0" r="0" t="4461"/>
          <a:stretch/>
        </p:blipFill>
        <p:spPr>
          <a:xfrm>
            <a:off x="138225" y="1263275"/>
            <a:ext cx="1776341" cy="367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7a4ad6c01d_0_6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7a4ad6c01d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7a4ad6c01d_0_6"/>
          <p:cNvSpPr txBox="1"/>
          <p:nvPr/>
        </p:nvSpPr>
        <p:spPr>
          <a:xfrm>
            <a:off x="-482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ACHIEVED RESULTS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7a4ad6c01d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63" name="Google Shape;263;g7a4ad6c01d_0_6"/>
          <p:cNvSpPr txBox="1"/>
          <p:nvPr/>
        </p:nvSpPr>
        <p:spPr>
          <a:xfrm>
            <a:off x="2046850" y="2341800"/>
            <a:ext cx="480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Observing different data for each marker,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like gender stats...</a:t>
            </a:r>
            <a:endParaRPr sz="1500"/>
          </a:p>
        </p:txBody>
      </p:sp>
      <p:sp>
        <p:nvSpPr>
          <p:cNvPr id="264" name="Google Shape;264;g7a4ad6c01d_0_6"/>
          <p:cNvSpPr/>
          <p:nvPr/>
        </p:nvSpPr>
        <p:spPr>
          <a:xfrm flipH="1">
            <a:off x="604975" y="4066825"/>
            <a:ext cx="1717500" cy="174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7a4ad6c01d_0_6"/>
          <p:cNvSpPr txBox="1"/>
          <p:nvPr/>
        </p:nvSpPr>
        <p:spPr>
          <a:xfrm>
            <a:off x="1969975" y="4158000"/>
            <a:ext cx="22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Change the user position to the relative marker</a:t>
            </a:r>
            <a:endParaRPr/>
          </a:p>
        </p:txBody>
      </p:sp>
      <p:pic>
        <p:nvPicPr>
          <p:cNvPr id="266" name="Google Shape;266;g7a4ad6c01d_0_6"/>
          <p:cNvPicPr preferRelativeResize="0"/>
          <p:nvPr/>
        </p:nvPicPr>
        <p:blipFill rotWithShape="1">
          <a:blip r:embed="rId5">
            <a:alphaModFix/>
          </a:blip>
          <a:srcRect b="0" l="0" r="0" t="9379"/>
          <a:stretch/>
        </p:blipFill>
        <p:spPr>
          <a:xfrm>
            <a:off x="6661175" y="1263275"/>
            <a:ext cx="1938199" cy="38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7a4ad6c01d_0_6"/>
          <p:cNvSpPr/>
          <p:nvPr/>
        </p:nvSpPr>
        <p:spPr>
          <a:xfrm flipH="1" rot="10800000">
            <a:off x="553550" y="4752750"/>
            <a:ext cx="6815400" cy="224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7763" name="adj5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1348825" y="482475"/>
            <a:ext cx="709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PROJECT DESCRIPTION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374775" y="1415400"/>
            <a:ext cx="6345900" cy="31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</a:rPr>
              <a:t>GOAL </a:t>
            </a:r>
            <a:r>
              <a:rPr b="1" lang="it" sz="1800"/>
              <a:t>→ </a:t>
            </a:r>
            <a:r>
              <a:rPr lang="it" sz="1800"/>
              <a:t>Perform data analysis on Unicam ESSE3 dataset.</a:t>
            </a:r>
            <a:endParaRPr sz="1800"/>
          </a:p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</a:rPr>
              <a:t>DESCRIPTION </a:t>
            </a:r>
            <a:r>
              <a:rPr b="1" lang="it" sz="1800"/>
              <a:t>→</a:t>
            </a:r>
            <a:r>
              <a:rPr lang="it" sz="1800"/>
              <a:t> Execute geo-queries based on students enrolled on Unicam.</a:t>
            </a:r>
            <a:endParaRPr sz="1800"/>
          </a:p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800"/>
              <a:t>Display students on a map: aggregated by city, province, region or Country of origin.</a:t>
            </a:r>
            <a:endParaRPr sz="1800"/>
          </a:p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800"/>
              <a:t>Get other statistical information about them in a simple and intuitive way.</a:t>
            </a:r>
            <a:endParaRPr sz="1800"/>
          </a:p>
          <a:p>
            <a:pPr indent="0" lvl="0" marL="457200" marR="0" rtl="0" algn="just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13344"/>
          <a:stretch/>
        </p:blipFill>
        <p:spPr>
          <a:xfrm>
            <a:off x="6720700" y="1012650"/>
            <a:ext cx="2374849" cy="41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a4ad6c01d_0_21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7a4ad6c01d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7a4ad6c01d_0_21"/>
          <p:cNvSpPr txBox="1"/>
          <p:nvPr/>
        </p:nvSpPr>
        <p:spPr>
          <a:xfrm>
            <a:off x="-482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ACHIEVED RESULTS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7a4ad6c01d_0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76" name="Google Shape;276;g7a4ad6c01d_0_21"/>
          <p:cNvSpPr txBox="1"/>
          <p:nvPr/>
        </p:nvSpPr>
        <p:spPr>
          <a:xfrm>
            <a:off x="1396100" y="2570400"/>
            <a:ext cx="3866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S</a:t>
            </a:r>
            <a:r>
              <a:rPr lang="it" sz="1500"/>
              <a:t>wiping with a finger from gender stats to courses stats, to conclude with </a:t>
            </a:r>
            <a:r>
              <a:rPr lang="it" sz="1500">
                <a:solidFill>
                  <a:schemeClr val="dk1"/>
                </a:solidFill>
              </a:rPr>
              <a:t>high school path of the students in that marker</a:t>
            </a:r>
            <a:endParaRPr sz="1500"/>
          </a:p>
        </p:txBody>
      </p:sp>
      <p:pic>
        <p:nvPicPr>
          <p:cNvPr id="277" name="Google Shape;277;g7a4ad6c01d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475" y="505200"/>
            <a:ext cx="2078750" cy="459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a4ad6c01d_0_48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7a4ad6c01d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7a4ad6c01d_0_48"/>
          <p:cNvSpPr txBox="1"/>
          <p:nvPr/>
        </p:nvSpPr>
        <p:spPr>
          <a:xfrm>
            <a:off x="9857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FUTURE IMPROVEMENTS</a:t>
            </a:r>
            <a:endParaRPr b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7a4ad6c01d_0_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86" name="Google Shape;286;g7a4ad6c01d_0_48"/>
          <p:cNvSpPr txBox="1"/>
          <p:nvPr/>
        </p:nvSpPr>
        <p:spPr>
          <a:xfrm>
            <a:off x="3579700" y="1974725"/>
            <a:ext cx="529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Get h</a:t>
            </a:r>
            <a:r>
              <a:rPr lang="it" sz="1900"/>
              <a:t>istorical data for along years</a:t>
            </a:r>
            <a:endParaRPr sz="1900"/>
          </a:p>
        </p:txBody>
      </p:sp>
      <p:pic>
        <p:nvPicPr>
          <p:cNvPr id="287" name="Google Shape;287;g7a4ad6c01d_0_48"/>
          <p:cNvPicPr preferRelativeResize="0"/>
          <p:nvPr/>
        </p:nvPicPr>
        <p:blipFill rotWithShape="1">
          <a:blip r:embed="rId4">
            <a:alphaModFix/>
          </a:blip>
          <a:srcRect b="4869" l="9380" r="5338" t="10877"/>
          <a:stretch/>
        </p:blipFill>
        <p:spPr>
          <a:xfrm>
            <a:off x="400725" y="1533863"/>
            <a:ext cx="3040175" cy="20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7a4ad6c01d_0_48"/>
          <p:cNvSpPr/>
          <p:nvPr/>
        </p:nvSpPr>
        <p:spPr>
          <a:xfrm>
            <a:off x="5086350" y="2956150"/>
            <a:ext cx="2339400" cy="6204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7a4ad6c01d_0_48"/>
          <p:cNvSpPr txBox="1"/>
          <p:nvPr/>
        </p:nvSpPr>
        <p:spPr>
          <a:xfrm>
            <a:off x="3939275" y="3224900"/>
            <a:ext cx="7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Trends</a:t>
            </a:r>
            <a:endParaRPr/>
          </a:p>
        </p:txBody>
      </p:sp>
      <p:sp>
        <p:nvSpPr>
          <p:cNvPr id="290" name="Google Shape;290;g7a4ad6c01d_0_48"/>
          <p:cNvSpPr txBox="1"/>
          <p:nvPr/>
        </p:nvSpPr>
        <p:spPr>
          <a:xfrm>
            <a:off x="7485625" y="3122850"/>
            <a:ext cx="165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Previsions (</a:t>
            </a:r>
            <a:r>
              <a:rPr lang="it">
                <a:solidFill>
                  <a:srgbClr val="FF0000"/>
                </a:solidFill>
              </a:rPr>
              <a:t>Machine learning</a:t>
            </a:r>
            <a:r>
              <a:rPr lang="it"/>
              <a:t>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a4ad6c01d_0_60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7a4ad6c01d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7a4ad6c01d_0_60"/>
          <p:cNvSpPr txBox="1"/>
          <p:nvPr/>
        </p:nvSpPr>
        <p:spPr>
          <a:xfrm>
            <a:off x="9857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FUTURE IMPROVEMENTS</a:t>
            </a:r>
            <a:endParaRPr b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7a4ad6c01d_0_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99" name="Google Shape;299;g7a4ad6c01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573" y="1469575"/>
            <a:ext cx="1102176" cy="11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7a4ad6c01d_0_60"/>
          <p:cNvSpPr txBox="1"/>
          <p:nvPr/>
        </p:nvSpPr>
        <p:spPr>
          <a:xfrm>
            <a:off x="4189300" y="1974725"/>
            <a:ext cx="26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Google API for apk deployment</a:t>
            </a:r>
            <a:endParaRPr/>
          </a:p>
        </p:txBody>
      </p:sp>
      <p:sp>
        <p:nvSpPr>
          <p:cNvPr id="301" name="Google Shape;301;g7a4ad6c01d_0_60"/>
          <p:cNvSpPr txBox="1"/>
          <p:nvPr/>
        </p:nvSpPr>
        <p:spPr>
          <a:xfrm>
            <a:off x="4271975" y="3026575"/>
            <a:ext cx="46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Add this project to the real Dashboard of the Univer</a:t>
            </a:r>
            <a:r>
              <a:rPr lang="it"/>
              <a:t>sity</a:t>
            </a:r>
            <a:endParaRPr/>
          </a:p>
        </p:txBody>
      </p:sp>
      <p:sp>
        <p:nvSpPr>
          <p:cNvPr id="302" name="Google Shape;302;g7a4ad6c01d_0_60"/>
          <p:cNvSpPr txBox="1"/>
          <p:nvPr/>
        </p:nvSpPr>
        <p:spPr>
          <a:xfrm>
            <a:off x="4248150" y="4022950"/>
            <a:ext cx="21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More sophisticated UI</a:t>
            </a:r>
            <a:endParaRPr/>
          </a:p>
        </p:txBody>
      </p:sp>
      <p:pic>
        <p:nvPicPr>
          <p:cNvPr id="303" name="Google Shape;303;g7a4ad6c01d_0_60"/>
          <p:cNvPicPr preferRelativeResize="0"/>
          <p:nvPr/>
        </p:nvPicPr>
        <p:blipFill rotWithShape="1">
          <a:blip r:embed="rId5">
            <a:alphaModFix/>
          </a:blip>
          <a:srcRect b="0" l="35031" r="0" t="0"/>
          <a:stretch/>
        </p:blipFill>
        <p:spPr>
          <a:xfrm>
            <a:off x="543275" y="2938900"/>
            <a:ext cx="1873800" cy="162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a7f5a6a16_1_9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da7f5a6a16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4625"/>
            <a:ext cx="4321425" cy="33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da7f5a6a16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da7f5a6a16_1_9"/>
          <p:cNvSpPr txBox="1"/>
          <p:nvPr/>
        </p:nvSpPr>
        <p:spPr>
          <a:xfrm>
            <a:off x="9857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ACKNOWLEDGEMENT</a:t>
            </a:r>
            <a:endParaRPr b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da7f5a6a16_1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13" name="Google Shape;313;gda7f5a6a16_1_9"/>
          <p:cNvSpPr txBox="1"/>
          <p:nvPr/>
        </p:nvSpPr>
        <p:spPr>
          <a:xfrm>
            <a:off x="4572000" y="1894850"/>
            <a:ext cx="43215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i="1" lang="it" sz="1700"/>
              <a:t>Prof. Gagliardi </a:t>
            </a:r>
            <a:r>
              <a:rPr i="1" lang="it" sz="1700"/>
              <a:t>for giving us a filtered datasource for the analysis</a:t>
            </a:r>
            <a:endParaRPr i="1"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b="1" i="1" lang="it" sz="1700"/>
              <a:t>Prof. Callisto De Donato </a:t>
            </a:r>
            <a:r>
              <a:rPr i="1" lang="it" sz="1700"/>
              <a:t>for the opportunity to learn new technologies and concepts</a:t>
            </a:r>
            <a:endParaRPr i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43" y="1324005"/>
            <a:ext cx="2274525" cy="28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6"/>
          <p:cNvSpPr txBox="1"/>
          <p:nvPr/>
        </p:nvSpPr>
        <p:spPr>
          <a:xfrm>
            <a:off x="2537775" y="2360650"/>
            <a:ext cx="709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THANKS FOR THE ATTENTION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17884"/>
          <a:stretch/>
        </p:blipFill>
        <p:spPr>
          <a:xfrm>
            <a:off x="2243800" y="3469100"/>
            <a:ext cx="4662225" cy="16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/>
          <p:nvPr/>
        </p:nvSpPr>
        <p:spPr>
          <a:xfrm>
            <a:off x="1348825" y="482475"/>
            <a:ext cx="709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METHODOLOGIES USED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497600" y="1183150"/>
            <a:ext cx="81546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 u="sng">
                <a:solidFill>
                  <a:srgbClr val="FF0000"/>
                </a:solidFill>
              </a:rPr>
              <a:t>Extract</a:t>
            </a:r>
            <a:r>
              <a:rPr lang="it" sz="1800">
                <a:solidFill>
                  <a:srgbClr val="FF0000"/>
                </a:solidFill>
              </a:rPr>
              <a:t> </a:t>
            </a:r>
            <a:r>
              <a:rPr lang="it" sz="1800">
                <a:solidFill>
                  <a:schemeClr val="dk1"/>
                </a:solidFill>
              </a:rPr>
              <a:t>content from datasource.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 u="sng">
                <a:solidFill>
                  <a:srgbClr val="FF0000"/>
                </a:solidFill>
              </a:rPr>
              <a:t>Transformation</a:t>
            </a:r>
            <a:r>
              <a:rPr lang="it" sz="1800">
                <a:solidFill>
                  <a:srgbClr val="FF0000"/>
                </a:solidFill>
              </a:rPr>
              <a:t> </a:t>
            </a:r>
            <a:r>
              <a:rPr lang="it" sz="1800">
                <a:solidFill>
                  <a:schemeClr val="dk1"/>
                </a:solidFill>
              </a:rPr>
              <a:t>phase to adapt the content to the </a:t>
            </a:r>
            <a:r>
              <a:rPr lang="it" sz="1800">
                <a:solidFill>
                  <a:schemeClr val="dk1"/>
                </a:solidFill>
              </a:rPr>
              <a:t>data warehouse conditions, filtering and adding the information needed.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 u="sng">
                <a:solidFill>
                  <a:srgbClr val="FF0000"/>
                </a:solidFill>
              </a:rPr>
              <a:t>Load the data</a:t>
            </a:r>
            <a:r>
              <a:rPr lang="it" sz="1800">
                <a:solidFill>
                  <a:schemeClr val="dk1"/>
                </a:solidFill>
              </a:rPr>
              <a:t> to an external online cluster.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 u="sng">
                <a:solidFill>
                  <a:srgbClr val="FF0000"/>
                </a:solidFill>
              </a:rPr>
              <a:t>Manipulating</a:t>
            </a:r>
            <a:r>
              <a:rPr lang="it" sz="1800">
                <a:solidFill>
                  <a:schemeClr val="dk1"/>
                </a:solidFill>
              </a:rPr>
              <a:t> the data via geo-queries.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 u="sng">
                <a:solidFill>
                  <a:srgbClr val="FF0000"/>
                </a:solidFill>
              </a:rPr>
              <a:t>Display</a:t>
            </a:r>
            <a:r>
              <a:rPr lang="it" sz="1800">
                <a:solidFill>
                  <a:schemeClr val="dk1"/>
                </a:solidFill>
              </a:rPr>
              <a:t> results via a map and more specifically with charts and diagrams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13472d577_0_15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gd13472d577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d13472d577_0_15"/>
          <p:cNvSpPr txBox="1"/>
          <p:nvPr/>
        </p:nvSpPr>
        <p:spPr>
          <a:xfrm>
            <a:off x="1348825" y="482475"/>
            <a:ext cx="709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BACKEND TECHNOLOGIES 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d13472d577_0_15"/>
          <p:cNvSpPr txBox="1"/>
          <p:nvPr/>
        </p:nvSpPr>
        <p:spPr>
          <a:xfrm>
            <a:off x="497600" y="2075450"/>
            <a:ext cx="81546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Python as main programming language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Pandas to manipulate th</a:t>
            </a:r>
            <a:r>
              <a:rPr lang="it" sz="1800">
                <a:solidFill>
                  <a:schemeClr val="dk1"/>
                </a:solidFill>
              </a:rPr>
              <a:t>e datasource in excel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GeoPy to extrapolate the coordinates from every geographic target in the datasource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Flask to build restful </a:t>
            </a:r>
            <a:r>
              <a:rPr i="1" lang="it" sz="1800">
                <a:solidFill>
                  <a:schemeClr val="dk1"/>
                </a:solidFill>
              </a:rPr>
              <a:t>API </a:t>
            </a:r>
            <a:r>
              <a:rPr lang="it" sz="1800">
                <a:solidFill>
                  <a:schemeClr val="dk1"/>
                </a:solidFill>
              </a:rPr>
              <a:t>(controller)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" name="Google Shape;87;gd13472d577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88" name="Google Shape;88;gd13472d577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150" y="3352900"/>
            <a:ext cx="1032500" cy="13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d13472d577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074" y="1513626"/>
            <a:ext cx="3258471" cy="9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13472d577_0_52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d13472d577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d13472d577_0_52"/>
          <p:cNvSpPr txBox="1"/>
          <p:nvPr/>
        </p:nvSpPr>
        <p:spPr>
          <a:xfrm>
            <a:off x="1348825" y="482475"/>
            <a:ext cx="709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DATA WAREHOUSE </a:t>
            </a:r>
            <a:r>
              <a:rPr b="1" lang="it" sz="3000"/>
              <a:t>TECHNOLOGIES 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d13472d577_0_52"/>
          <p:cNvSpPr txBox="1"/>
          <p:nvPr/>
        </p:nvSpPr>
        <p:spPr>
          <a:xfrm>
            <a:off x="497600" y="2075450"/>
            <a:ext cx="81546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MongoDB Atlas cloud db to store information in an online shared way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Pymongo to execute queries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" name="Google Shape;98;gd13472d577_0_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9" name="Google Shape;99;gd13472d577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50" y="3111650"/>
            <a:ext cx="3425200" cy="18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d13472d577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25" y="3192226"/>
            <a:ext cx="3264496" cy="18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13472d577_0_25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d13472d577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d13472d577_0_25"/>
          <p:cNvSpPr txBox="1"/>
          <p:nvPr/>
        </p:nvSpPr>
        <p:spPr>
          <a:xfrm>
            <a:off x="1348825" y="482475"/>
            <a:ext cx="709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FRONTEND </a:t>
            </a:r>
            <a:r>
              <a:rPr b="1" lang="it" sz="3000"/>
              <a:t>TECHNOLOGIES 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d13472d577_0_25"/>
          <p:cNvSpPr txBox="1"/>
          <p:nvPr/>
        </p:nvSpPr>
        <p:spPr>
          <a:xfrm>
            <a:off x="497600" y="2075450"/>
            <a:ext cx="8154600" cy="23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React native framework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Expo development platform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Axios library for http requests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React-native-maps library for the map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Victory-native library for charts and diagrams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" name="Google Shape;109;gd13472d577_0_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10" name="Google Shape;110;gd13472d577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550" y="2035666"/>
            <a:ext cx="3109449" cy="16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13472d577_0_40"/>
          <p:cNvSpPr txBox="1"/>
          <p:nvPr/>
        </p:nvSpPr>
        <p:spPr>
          <a:xfrm>
            <a:off x="497600" y="2075450"/>
            <a:ext cx="81546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Docker to build/run/deploy in safe container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Github for project management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Heroku to </a:t>
            </a:r>
            <a:r>
              <a:rPr lang="it" sz="1800">
                <a:solidFill>
                  <a:schemeClr val="dk1"/>
                </a:solidFill>
              </a:rPr>
              <a:t>make the server accessible to all group members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Android studio as </a:t>
            </a:r>
            <a:r>
              <a:rPr lang="it" sz="1800">
                <a:solidFill>
                  <a:schemeClr val="dk1"/>
                </a:solidFill>
              </a:rPr>
              <a:t>simulator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sz="1800">
                <a:solidFill>
                  <a:schemeClr val="dk1"/>
                </a:solidFill>
              </a:rPr>
              <a:t>Xcode as </a:t>
            </a:r>
            <a:r>
              <a:rPr lang="it" sz="1800">
                <a:solidFill>
                  <a:schemeClr val="dk1"/>
                </a:solidFill>
              </a:rPr>
              <a:t>simulator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" name="Google Shape;116;gd13472d577_0_40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d13472d577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d13472d577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9" name="Google Shape;119;gd13472d577_0_40"/>
          <p:cNvSpPr txBox="1"/>
          <p:nvPr/>
        </p:nvSpPr>
        <p:spPr>
          <a:xfrm>
            <a:off x="494700" y="1536025"/>
            <a:ext cx="81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0" name="Google Shape;120;gd13472d577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118" y="3787517"/>
            <a:ext cx="3326957" cy="8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d13472d577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4687" y="1329029"/>
            <a:ext cx="3406462" cy="8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d13472d577_0_40"/>
          <p:cNvSpPr txBox="1"/>
          <p:nvPr/>
        </p:nvSpPr>
        <p:spPr>
          <a:xfrm>
            <a:off x="1348825" y="482475"/>
            <a:ext cx="709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DEVELOPMENT TOOLS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1846150" y="2388050"/>
            <a:ext cx="5979300" cy="66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1348825" y="482475"/>
            <a:ext cx="709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HOW TO START?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925550" y="2535725"/>
            <a:ext cx="6054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https://github.com/Matteoo98/Unicam-analytics/blob/main/README.md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33" name="Google Shape;13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3788" y="3420150"/>
            <a:ext cx="1196425" cy="11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b="37081" l="37869" r="40735" t="45893"/>
          <a:stretch/>
        </p:blipFill>
        <p:spPr>
          <a:xfrm>
            <a:off x="5382525" y="3650875"/>
            <a:ext cx="3269573" cy="14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 b="16644" l="38511" r="20104" t="63665"/>
          <a:stretch/>
        </p:blipFill>
        <p:spPr>
          <a:xfrm>
            <a:off x="620025" y="3802525"/>
            <a:ext cx="4924373" cy="13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/>
          <p:nvPr/>
        </p:nvSpPr>
        <p:spPr>
          <a:xfrm>
            <a:off x="0" y="0"/>
            <a:ext cx="9144000" cy="422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920" y="276769"/>
            <a:ext cx="704644" cy="87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/>
        </p:nvSpPr>
        <p:spPr>
          <a:xfrm>
            <a:off x="909575" y="482475"/>
            <a:ext cx="807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it" sz="3000"/>
              <a:t>TECHNICAL </a:t>
            </a:r>
            <a:r>
              <a:rPr b="1" lang="it" sz="3000"/>
              <a:t>IMPLEMENTATION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835825" y="1102875"/>
            <a:ext cx="84132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BACKEND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1st problem </a:t>
            </a:r>
            <a:r>
              <a:rPr lang="it"/>
              <a:t>→ datasource format incompatible with the pyMongo geo-query 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(we missed coordinates for the geoJSON format)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solutions </a:t>
            </a:r>
            <a:r>
              <a:rPr lang="it"/>
              <a:t>→ </a:t>
            </a:r>
            <a:r>
              <a:rPr lang="it">
                <a:solidFill>
                  <a:srgbClr val="FF0000"/>
                </a:solidFill>
              </a:rPr>
              <a:t>data pre-processing</a:t>
            </a:r>
            <a:r>
              <a:rPr lang="it"/>
              <a:t>: select distinct name of the student address </a:t>
            </a:r>
            <a:endParaRPr sz="11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    </a:t>
            </a:r>
            <a:r>
              <a:rPr lang="it" sz="1100"/>
              <a:t>(and drop the NaN cells with Pandas);</a:t>
            </a:r>
            <a:endParaRPr sz="11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calculate coordinates by geoPy library for each city, province, region, Country.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         → </a:t>
            </a:r>
            <a:r>
              <a:rPr lang="it">
                <a:solidFill>
                  <a:srgbClr val="FF0000"/>
                </a:solidFill>
              </a:rPr>
              <a:t>data storing</a:t>
            </a:r>
            <a:r>
              <a:rPr lang="it"/>
              <a:t>: store in the online database 2 collections: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one regarding </a:t>
            </a:r>
            <a:r>
              <a:rPr lang="it">
                <a:solidFill>
                  <a:schemeClr val="dk1"/>
                </a:solidFill>
              </a:rPr>
              <a:t>the original datasource</a:t>
            </a:r>
            <a:r>
              <a:rPr lang="it"/>
              <a:t>...</a:t>
            </a:r>
            <a:r>
              <a:rPr lang="it"/>
              <a:t> 			the second regarding coordinates.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